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45196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11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DD2E3-F5BA-4414-A080-933E84810536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7A68-9F43-4951-B7AE-1015872A54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4235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DD2E3-F5BA-4414-A080-933E84810536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7A68-9F43-4951-B7AE-1015872A54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7010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DD2E3-F5BA-4414-A080-933E84810536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7A68-9F43-4951-B7AE-1015872A54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3013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DD2E3-F5BA-4414-A080-933E84810536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7A68-9F43-4951-B7AE-1015872A54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4181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DD2E3-F5BA-4414-A080-933E84810536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7A68-9F43-4951-B7AE-1015872A54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6412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DD2E3-F5BA-4414-A080-933E84810536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7A68-9F43-4951-B7AE-1015872A54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019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DD2E3-F5BA-4414-A080-933E84810536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7A68-9F43-4951-B7AE-1015872A54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6942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DD2E3-F5BA-4414-A080-933E84810536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7A68-9F43-4951-B7AE-1015872A54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1874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DD2E3-F5BA-4414-A080-933E84810536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7A68-9F43-4951-B7AE-1015872A54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308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DD2E3-F5BA-4414-A080-933E84810536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7A68-9F43-4951-B7AE-1015872A54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564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DD2E3-F5BA-4414-A080-933E84810536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7A68-9F43-4951-B7AE-1015872A54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1088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EDD2E3-F5BA-4414-A080-933E84810536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E27A68-9F43-4951-B7AE-1015872A54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7015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吹き出し: 角を丸めた四角形 36">
            <a:extLst>
              <a:ext uri="{FF2B5EF4-FFF2-40B4-BE49-F238E27FC236}">
                <a16:creationId xmlns:a16="http://schemas.microsoft.com/office/drawing/2014/main" id="{E5CA3746-104B-804D-696E-634BED243DE2}"/>
              </a:ext>
            </a:extLst>
          </p:cNvPr>
          <p:cNvSpPr/>
          <p:nvPr/>
        </p:nvSpPr>
        <p:spPr>
          <a:xfrm>
            <a:off x="1763586" y="4198062"/>
            <a:ext cx="3649902" cy="1463888"/>
          </a:xfrm>
          <a:prstGeom prst="wedgeRoundRectCallout">
            <a:avLst>
              <a:gd name="adj1" fmla="val 60862"/>
              <a:gd name="adj2" fmla="val -12667"/>
              <a:gd name="adj3" fmla="val 16667"/>
            </a:avLst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楕円 33">
            <a:extLst>
              <a:ext uri="{FF2B5EF4-FFF2-40B4-BE49-F238E27FC236}">
                <a16:creationId xmlns:a16="http://schemas.microsoft.com/office/drawing/2014/main" id="{2072C371-C0F3-690E-612A-2D1F33F0C9E3}"/>
              </a:ext>
            </a:extLst>
          </p:cNvPr>
          <p:cNvSpPr/>
          <p:nvPr/>
        </p:nvSpPr>
        <p:spPr>
          <a:xfrm>
            <a:off x="-70496" y="5340001"/>
            <a:ext cx="4718767" cy="1886757"/>
          </a:xfrm>
          <a:prstGeom prst="ellipse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>
            <a:softEdge rad="6223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7" name="図 26">
            <a:extLst>
              <a:ext uri="{FF2B5EF4-FFF2-40B4-BE49-F238E27FC236}">
                <a16:creationId xmlns:a16="http://schemas.microsoft.com/office/drawing/2014/main" id="{E8AE1753-0EC9-4CF4-6AED-960B5508BF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348743" y="3483887"/>
            <a:ext cx="497921" cy="527863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4F641E3B-ECFA-E298-49BF-C0E6858A8A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193863">
            <a:off x="-46272" y="930855"/>
            <a:ext cx="1708297" cy="1465339"/>
          </a:xfrm>
          <a:prstGeom prst="rect">
            <a:avLst/>
          </a:prstGeom>
        </p:spPr>
      </p:pic>
      <p:sp>
        <p:nvSpPr>
          <p:cNvPr id="16" name="爆発: 8 pt 15">
            <a:extLst>
              <a:ext uri="{FF2B5EF4-FFF2-40B4-BE49-F238E27FC236}">
                <a16:creationId xmlns:a16="http://schemas.microsoft.com/office/drawing/2014/main" id="{776F737A-65FF-9009-9672-8E6FD752FC13}"/>
              </a:ext>
            </a:extLst>
          </p:cNvPr>
          <p:cNvSpPr/>
          <p:nvPr/>
        </p:nvSpPr>
        <p:spPr>
          <a:xfrm rot="11550187">
            <a:off x="6958785" y="1147617"/>
            <a:ext cx="2126569" cy="2075447"/>
          </a:xfrm>
          <a:prstGeom prst="irregularSeal1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C428E4BB-E2C7-841E-5769-6A8E02DFBF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59075">
            <a:off x="7674773" y="4885832"/>
            <a:ext cx="503437" cy="487076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792311DB-EB23-551A-C358-34A4C832B3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4378405">
            <a:off x="8222592" y="5266350"/>
            <a:ext cx="609712" cy="589897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88762A50-C585-13A1-731C-04C9C2F72A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8461" y="476991"/>
            <a:ext cx="6379619" cy="1102673"/>
          </a:xfrm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chemeClr val="accent3">
                    <a:lumMod val="60000"/>
                    <a:lumOff val="4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骨密度測定相談会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B355EE1-962A-99F8-3CE9-16F1E63A83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360" y="138669"/>
            <a:ext cx="6537961" cy="409815"/>
          </a:xfrm>
        </p:spPr>
        <p:txBody>
          <a:bodyPr>
            <a:normAutofit lnSpcReduction="10000"/>
          </a:bodyPr>
          <a:lstStyle/>
          <a:p>
            <a:r>
              <a:rPr kumimoji="1" lang="ja-JP" altLang="en-US" dirty="0">
                <a:solidFill>
                  <a:schemeClr val="accent3">
                    <a:lumMod val="40000"/>
                    <a:lumOff val="6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のぞみ薬局高陽店　第</a:t>
            </a:r>
            <a:r>
              <a:rPr kumimoji="1" lang="en-US" altLang="ja-JP" dirty="0">
                <a:solidFill>
                  <a:schemeClr val="accent3">
                    <a:lumMod val="40000"/>
                    <a:lumOff val="6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55</a:t>
            </a:r>
            <a:r>
              <a:rPr kumimoji="1" lang="ja-JP" altLang="en-US" dirty="0">
                <a:solidFill>
                  <a:schemeClr val="accent3">
                    <a:lumMod val="40000"/>
                    <a:lumOff val="6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回無料健康相談会</a:t>
            </a:r>
          </a:p>
        </p:txBody>
      </p:sp>
      <p:sp>
        <p:nvSpPr>
          <p:cNvPr id="4" name="字幕 2">
            <a:extLst>
              <a:ext uri="{FF2B5EF4-FFF2-40B4-BE49-F238E27FC236}">
                <a16:creationId xmlns:a16="http://schemas.microsoft.com/office/drawing/2014/main" id="{0B87C511-4F97-B2EF-6E46-9C3FF0959D62}"/>
              </a:ext>
            </a:extLst>
          </p:cNvPr>
          <p:cNvSpPr txBox="1">
            <a:spLocks/>
          </p:cNvSpPr>
          <p:nvPr/>
        </p:nvSpPr>
        <p:spPr>
          <a:xfrm rot="20919456">
            <a:off x="6915932" y="1565795"/>
            <a:ext cx="1705695" cy="5779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要予約！</a:t>
            </a:r>
          </a:p>
        </p:txBody>
      </p:sp>
      <p:sp>
        <p:nvSpPr>
          <p:cNvPr id="5" name="字幕 2">
            <a:extLst>
              <a:ext uri="{FF2B5EF4-FFF2-40B4-BE49-F238E27FC236}">
                <a16:creationId xmlns:a16="http://schemas.microsoft.com/office/drawing/2014/main" id="{45178A4A-6E14-E561-798D-CA9A1B043A55}"/>
              </a:ext>
            </a:extLst>
          </p:cNvPr>
          <p:cNvSpPr txBox="1">
            <a:spLocks/>
          </p:cNvSpPr>
          <p:nvPr/>
        </p:nvSpPr>
        <p:spPr>
          <a:xfrm>
            <a:off x="391502" y="3691264"/>
            <a:ext cx="1214219" cy="4353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場所</a:t>
            </a:r>
          </a:p>
        </p:txBody>
      </p:sp>
      <p:sp>
        <p:nvSpPr>
          <p:cNvPr id="8" name="字幕 2">
            <a:extLst>
              <a:ext uri="{FF2B5EF4-FFF2-40B4-BE49-F238E27FC236}">
                <a16:creationId xmlns:a16="http://schemas.microsoft.com/office/drawing/2014/main" id="{4BCD5F10-C056-4147-09A1-E9CD485B5CC6}"/>
              </a:ext>
            </a:extLst>
          </p:cNvPr>
          <p:cNvSpPr txBox="1">
            <a:spLocks/>
          </p:cNvSpPr>
          <p:nvPr/>
        </p:nvSpPr>
        <p:spPr>
          <a:xfrm>
            <a:off x="1260127" y="1784391"/>
            <a:ext cx="6080628" cy="119110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3800" dirty="0">
                <a:solidFill>
                  <a:schemeClr val="accent4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6</a:t>
            </a:r>
            <a:r>
              <a:rPr lang="ja-JP" altLang="en-US" sz="3800" dirty="0">
                <a:solidFill>
                  <a:schemeClr val="accent4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</a:t>
            </a:r>
            <a:r>
              <a:rPr lang="en-US" altLang="ja-JP" sz="3800" dirty="0">
                <a:solidFill>
                  <a:schemeClr val="accent4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9</a:t>
            </a:r>
            <a:r>
              <a:rPr lang="ja-JP" altLang="en-US" sz="3800" dirty="0">
                <a:solidFill>
                  <a:schemeClr val="accent4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</a:t>
            </a:r>
            <a:r>
              <a:rPr lang="en-US" altLang="ja-JP" sz="3800" dirty="0">
                <a:solidFill>
                  <a:schemeClr val="accent4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(</a:t>
            </a:r>
            <a:r>
              <a:rPr lang="ja-JP" altLang="en-US" sz="3800" dirty="0">
                <a:solidFill>
                  <a:schemeClr val="accent4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</a:t>
            </a:r>
            <a:r>
              <a:rPr lang="en-US" altLang="ja-JP" sz="3800" dirty="0">
                <a:solidFill>
                  <a:schemeClr val="accent4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)</a:t>
            </a:r>
            <a:r>
              <a:rPr lang="ja-JP" altLang="en-US" sz="3800" dirty="0">
                <a:solidFill>
                  <a:schemeClr val="accent4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、</a:t>
            </a:r>
            <a:r>
              <a:rPr lang="en-US" altLang="ja-JP" sz="3800" dirty="0">
                <a:solidFill>
                  <a:schemeClr val="accent4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6</a:t>
            </a:r>
            <a:r>
              <a:rPr lang="ja-JP" altLang="en-US" sz="3800" dirty="0">
                <a:solidFill>
                  <a:schemeClr val="accent4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</a:t>
            </a:r>
            <a:r>
              <a:rPr lang="en-US" altLang="ja-JP" sz="3800" dirty="0">
                <a:solidFill>
                  <a:schemeClr val="accent4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30</a:t>
            </a:r>
            <a:r>
              <a:rPr lang="ja-JP" altLang="en-US" sz="3800" dirty="0">
                <a:solidFill>
                  <a:schemeClr val="accent4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</a:t>
            </a:r>
            <a:r>
              <a:rPr lang="en-US" altLang="ja-JP" sz="3800" dirty="0">
                <a:solidFill>
                  <a:schemeClr val="accent4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(</a:t>
            </a:r>
            <a:r>
              <a:rPr lang="ja-JP" altLang="en-US" sz="3800" dirty="0">
                <a:solidFill>
                  <a:schemeClr val="accent4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</a:t>
            </a:r>
            <a:r>
              <a:rPr lang="en-US" altLang="ja-JP" sz="3800" dirty="0">
                <a:solidFill>
                  <a:schemeClr val="accent4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)</a:t>
            </a:r>
          </a:p>
          <a:p>
            <a:r>
              <a:rPr lang="en-US" altLang="ja-JP" sz="3800" dirty="0">
                <a:solidFill>
                  <a:schemeClr val="tx2">
                    <a:lumMod val="50000"/>
                    <a:lumOff val="5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14</a:t>
            </a:r>
            <a:r>
              <a:rPr lang="ja-JP" altLang="en-US" sz="3800" dirty="0">
                <a:solidFill>
                  <a:schemeClr val="tx2">
                    <a:lumMod val="50000"/>
                    <a:lumOff val="5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：</a:t>
            </a:r>
            <a:r>
              <a:rPr lang="en-US" altLang="ja-JP" sz="3800" dirty="0">
                <a:solidFill>
                  <a:schemeClr val="tx2">
                    <a:lumMod val="50000"/>
                    <a:lumOff val="5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00</a:t>
            </a:r>
            <a:r>
              <a:rPr lang="ja-JP" altLang="en-US" sz="3800" dirty="0">
                <a:solidFill>
                  <a:schemeClr val="tx2">
                    <a:lumMod val="50000"/>
                    <a:lumOff val="5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</a:t>
            </a:r>
            <a:r>
              <a:rPr lang="en-US" altLang="ja-JP" sz="3800" dirty="0">
                <a:solidFill>
                  <a:schemeClr val="tx2">
                    <a:lumMod val="50000"/>
                    <a:lumOff val="5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15</a:t>
            </a:r>
            <a:r>
              <a:rPr lang="ja-JP" altLang="en-US" sz="3800" dirty="0">
                <a:solidFill>
                  <a:schemeClr val="tx2">
                    <a:lumMod val="50000"/>
                    <a:lumOff val="5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：</a:t>
            </a:r>
            <a:r>
              <a:rPr lang="en-US" altLang="ja-JP" sz="3800" dirty="0">
                <a:solidFill>
                  <a:schemeClr val="tx2">
                    <a:lumMod val="50000"/>
                    <a:lumOff val="5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00</a:t>
            </a:r>
          </a:p>
        </p:txBody>
      </p:sp>
      <p:sp>
        <p:nvSpPr>
          <p:cNvPr id="9" name="字幕 2">
            <a:extLst>
              <a:ext uri="{FF2B5EF4-FFF2-40B4-BE49-F238E27FC236}">
                <a16:creationId xmlns:a16="http://schemas.microsoft.com/office/drawing/2014/main" id="{D62DA11C-644F-9921-F134-AFC782169AAF}"/>
              </a:ext>
            </a:extLst>
          </p:cNvPr>
          <p:cNvSpPr txBox="1">
            <a:spLocks/>
          </p:cNvSpPr>
          <p:nvPr/>
        </p:nvSpPr>
        <p:spPr>
          <a:xfrm>
            <a:off x="1349749" y="3033747"/>
            <a:ext cx="7666895" cy="92835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800" dirty="0">
                <a:highlight>
                  <a:srgbClr val="C0C0C0"/>
                </a:highligh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14</a:t>
            </a:r>
            <a:r>
              <a:rPr lang="ja-JP" altLang="en-US" sz="2800" dirty="0">
                <a:highlight>
                  <a:srgbClr val="C0C0C0"/>
                </a:highligh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</a:t>
            </a:r>
            <a:r>
              <a:rPr lang="en-US" altLang="ja-JP" sz="2800" dirty="0">
                <a:highlight>
                  <a:srgbClr val="C0C0C0"/>
                </a:highligh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00</a:t>
            </a:r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、</a:t>
            </a:r>
            <a:r>
              <a:rPr lang="en-US" altLang="ja-JP" sz="2800" dirty="0">
                <a:highlight>
                  <a:srgbClr val="C0C0C0"/>
                </a:highligh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14</a:t>
            </a:r>
            <a:r>
              <a:rPr lang="ja-JP" altLang="en-US" sz="2800" dirty="0">
                <a:highlight>
                  <a:srgbClr val="C0C0C0"/>
                </a:highligh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</a:t>
            </a:r>
            <a:r>
              <a:rPr lang="en-US" altLang="ja-JP" sz="2800" dirty="0">
                <a:highlight>
                  <a:srgbClr val="C0C0C0"/>
                </a:highligh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10</a:t>
            </a:r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、</a:t>
            </a:r>
            <a:r>
              <a:rPr lang="en-US" altLang="ja-JP" sz="2800" dirty="0">
                <a:highlight>
                  <a:srgbClr val="C0C0C0"/>
                </a:highligh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14</a:t>
            </a:r>
            <a:r>
              <a:rPr lang="ja-JP" altLang="en-US" sz="2800" dirty="0">
                <a:highlight>
                  <a:srgbClr val="C0C0C0"/>
                </a:highligh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</a:t>
            </a:r>
            <a:r>
              <a:rPr lang="en-US" altLang="ja-JP" sz="2800" dirty="0">
                <a:highlight>
                  <a:srgbClr val="C0C0C0"/>
                </a:highligh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20</a:t>
            </a:r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、</a:t>
            </a:r>
            <a:r>
              <a:rPr lang="en-US" altLang="ja-JP" sz="2800" dirty="0">
                <a:highlight>
                  <a:srgbClr val="C0C0C0"/>
                </a:highligh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14</a:t>
            </a:r>
            <a:r>
              <a:rPr lang="ja-JP" altLang="en-US" sz="2800" dirty="0">
                <a:highlight>
                  <a:srgbClr val="C0C0C0"/>
                </a:highligh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</a:t>
            </a:r>
            <a:r>
              <a:rPr lang="en-US" altLang="ja-JP" sz="2800" dirty="0">
                <a:highlight>
                  <a:srgbClr val="C0C0C0"/>
                </a:highligh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30</a:t>
            </a:r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、</a:t>
            </a:r>
            <a:r>
              <a:rPr lang="en-US" altLang="ja-JP" sz="2800" dirty="0">
                <a:highlight>
                  <a:srgbClr val="C0C0C0"/>
                </a:highligh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14</a:t>
            </a:r>
            <a:r>
              <a:rPr lang="ja-JP" altLang="en-US" sz="2800" dirty="0">
                <a:highlight>
                  <a:srgbClr val="C0C0C0"/>
                </a:highligh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</a:t>
            </a:r>
            <a:r>
              <a:rPr lang="en-US" altLang="ja-JP" sz="2800" dirty="0">
                <a:highlight>
                  <a:srgbClr val="C0C0C0"/>
                </a:highligh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40</a:t>
            </a:r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、</a:t>
            </a:r>
            <a:r>
              <a:rPr lang="en-US" altLang="ja-JP" sz="2800" dirty="0">
                <a:highlight>
                  <a:srgbClr val="C0C0C0"/>
                </a:highligh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14</a:t>
            </a:r>
            <a:r>
              <a:rPr lang="ja-JP" altLang="en-US" sz="2800" dirty="0">
                <a:highlight>
                  <a:srgbClr val="C0C0C0"/>
                </a:highligh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</a:t>
            </a:r>
            <a:r>
              <a:rPr lang="en-US" altLang="ja-JP" sz="2800" dirty="0">
                <a:highlight>
                  <a:srgbClr val="C0C0C0"/>
                </a:highligh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50</a:t>
            </a:r>
          </a:p>
          <a:p>
            <a:pPr algn="r"/>
            <a:r>
              <a:rPr lang="ja-JP" altLang="en-US" sz="2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各時間</a:t>
            </a:r>
            <a:r>
              <a:rPr lang="en-US" altLang="ja-JP" sz="2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</a:t>
            </a:r>
            <a:r>
              <a:rPr lang="ja-JP" altLang="en-US" sz="2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名ずつ</a:t>
            </a:r>
            <a:endParaRPr lang="en-US" altLang="ja-JP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0" name="字幕 2">
            <a:extLst>
              <a:ext uri="{FF2B5EF4-FFF2-40B4-BE49-F238E27FC236}">
                <a16:creationId xmlns:a16="http://schemas.microsoft.com/office/drawing/2014/main" id="{96538476-5B2E-C40F-A512-C15ED6477E9B}"/>
              </a:ext>
            </a:extLst>
          </p:cNvPr>
          <p:cNvSpPr txBox="1">
            <a:spLocks/>
          </p:cNvSpPr>
          <p:nvPr/>
        </p:nvSpPr>
        <p:spPr>
          <a:xfrm>
            <a:off x="1382192" y="3671175"/>
            <a:ext cx="4351022" cy="67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のぞみ薬局高陽店　</a:t>
            </a:r>
            <a:r>
              <a: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2F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研修室</a:t>
            </a:r>
            <a:endParaRPr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E5D7C64F-E313-E75E-D32D-3C1C64E388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078642">
            <a:off x="7604935" y="4156272"/>
            <a:ext cx="1160345" cy="936978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9525618F-8E83-ED09-80E8-3D74AC11243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002364" y="2152488"/>
            <a:ext cx="1280195" cy="870532"/>
          </a:xfrm>
          <a:prstGeom prst="rect">
            <a:avLst/>
          </a:prstGeom>
        </p:spPr>
      </p:pic>
      <p:sp>
        <p:nvSpPr>
          <p:cNvPr id="17" name="字幕 2">
            <a:extLst>
              <a:ext uri="{FF2B5EF4-FFF2-40B4-BE49-F238E27FC236}">
                <a16:creationId xmlns:a16="http://schemas.microsoft.com/office/drawing/2014/main" id="{EBFD6A91-2E05-8F9E-BD54-C9DCB551F468}"/>
              </a:ext>
            </a:extLst>
          </p:cNvPr>
          <p:cNvSpPr txBox="1">
            <a:spLocks/>
          </p:cNvSpPr>
          <p:nvPr/>
        </p:nvSpPr>
        <p:spPr>
          <a:xfrm>
            <a:off x="7051507" y="1976984"/>
            <a:ext cx="1951853" cy="6806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各回</a:t>
            </a:r>
            <a:r>
              <a:rPr lang="en-US" altLang="ja-JP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名</a:t>
            </a:r>
            <a:endParaRPr lang="ja-JP" altLang="en-US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字幕 2">
            <a:extLst>
              <a:ext uri="{FF2B5EF4-FFF2-40B4-BE49-F238E27FC236}">
                <a16:creationId xmlns:a16="http://schemas.microsoft.com/office/drawing/2014/main" id="{9D84106C-2B01-98E4-23E3-15EE8CF62955}"/>
              </a:ext>
            </a:extLst>
          </p:cNvPr>
          <p:cNvSpPr txBox="1">
            <a:spLocks/>
          </p:cNvSpPr>
          <p:nvPr/>
        </p:nvSpPr>
        <p:spPr>
          <a:xfrm>
            <a:off x="7018172" y="2589999"/>
            <a:ext cx="2252457" cy="36379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完全予約制です！</a:t>
            </a:r>
            <a:endParaRPr lang="ja-JP" altLang="en-US" dirty="0">
              <a:solidFill>
                <a:schemeClr val="tx1">
                  <a:lumMod val="75000"/>
                  <a:lumOff val="2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9" name="字幕 2">
            <a:extLst>
              <a:ext uri="{FF2B5EF4-FFF2-40B4-BE49-F238E27FC236}">
                <a16:creationId xmlns:a16="http://schemas.microsoft.com/office/drawing/2014/main" id="{3B5D7F7E-DD18-7470-CD1E-60DD27B22186}"/>
              </a:ext>
            </a:extLst>
          </p:cNvPr>
          <p:cNvSpPr txBox="1">
            <a:spLocks/>
          </p:cNvSpPr>
          <p:nvPr/>
        </p:nvSpPr>
        <p:spPr>
          <a:xfrm>
            <a:off x="394499" y="3027604"/>
            <a:ext cx="1214219" cy="4353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日時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4040895-13FC-8026-82FD-94DFD9FE5982}"/>
              </a:ext>
            </a:extLst>
          </p:cNvPr>
          <p:cNvSpPr txBox="1"/>
          <p:nvPr/>
        </p:nvSpPr>
        <p:spPr>
          <a:xfrm>
            <a:off x="1808155" y="4321909"/>
            <a:ext cx="3657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のぞみ薬局で不定期で開催している　骨密度測定会。</a:t>
            </a: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毎回大変ご好評いただいております！</a:t>
            </a: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ご自身の骨密度、ご存じですか？</a:t>
            </a: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この機会に測定してみませんか？</a:t>
            </a:r>
          </a:p>
          <a:p>
            <a:endParaRPr kumimoji="1"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45590069-8C3B-8BB1-12BA-7090990D9D6A}"/>
              </a:ext>
            </a:extLst>
          </p:cNvPr>
          <p:cNvSpPr txBox="1"/>
          <p:nvPr/>
        </p:nvSpPr>
        <p:spPr>
          <a:xfrm>
            <a:off x="4736174" y="6178103"/>
            <a:ext cx="44078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高齢者いきいき活動ポイント対象相談会！</a:t>
            </a:r>
          </a:p>
          <a:p>
            <a:r>
              <a:rPr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お持ちの方はポイント手帳をご提示ください。</a:t>
            </a: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DA6ED88D-3B1A-8131-3369-9A1ABE7CA82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2561220" y="3962885"/>
            <a:ext cx="1145895" cy="1059953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DE2BEB6E-D0E8-CB37-E0B6-FDEA84B5662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255028" y="3656317"/>
            <a:ext cx="2774869" cy="15955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B65D29C7-4C1F-8510-E320-B8FE82A69F1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204359" y="4498821"/>
            <a:ext cx="4654610" cy="267640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CA7C7ED3-037C-C059-F671-9C1142294CE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264624" flipH="1">
            <a:off x="-1001291" y="2495059"/>
            <a:ext cx="450608" cy="450608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C7A085E6-3E49-D338-88B7-932F5BBC092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21372665">
            <a:off x="-1824164" y="5079661"/>
            <a:ext cx="869946" cy="869946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36870AD-61F6-9333-B181-B91DBA33E5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653" y="2721533"/>
            <a:ext cx="554924" cy="554924"/>
          </a:xfrm>
          <a:prstGeom prst="rect">
            <a:avLst/>
          </a:prstGeom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A653695-4CB3-715D-3CFF-40134D31081E}"/>
              </a:ext>
            </a:extLst>
          </p:cNvPr>
          <p:cNvSpPr txBox="1"/>
          <p:nvPr/>
        </p:nvSpPr>
        <p:spPr>
          <a:xfrm>
            <a:off x="5544527" y="5775267"/>
            <a:ext cx="23819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薬剤師：大中　孝晃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981E870F-6607-C84E-0E7F-6EC26FE96348}"/>
              </a:ext>
            </a:extLst>
          </p:cNvPr>
          <p:cNvSpPr txBox="1"/>
          <p:nvPr/>
        </p:nvSpPr>
        <p:spPr>
          <a:xfrm>
            <a:off x="693864" y="5782608"/>
            <a:ext cx="31108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082-841-6330</a:t>
            </a:r>
            <a:endParaRPr kumimoji="1"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1B1B9C51-A275-9557-FB9E-2B3207CE34D8}"/>
              </a:ext>
            </a:extLst>
          </p:cNvPr>
          <p:cNvSpPr txBox="1"/>
          <p:nvPr/>
        </p:nvSpPr>
        <p:spPr>
          <a:xfrm>
            <a:off x="239430" y="6258421"/>
            <a:ext cx="4408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店頭、またはお電話でご予約を承っておりますので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お気軽にお申し付けください。</a:t>
            </a:r>
          </a:p>
        </p:txBody>
      </p:sp>
      <p:pic>
        <p:nvPicPr>
          <p:cNvPr id="1026" name="Picture 2" descr="白衣を着た男性の顔アイコン7">
            <a:extLst>
              <a:ext uri="{FF2B5EF4-FFF2-40B4-BE49-F238E27FC236}">
                <a16:creationId xmlns:a16="http://schemas.microsoft.com/office/drawing/2014/main" id="{5C3E7DAC-8A38-81C2-63D8-F0E482DF8B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7596" y="4051159"/>
            <a:ext cx="1578995" cy="1578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図 38">
            <a:extLst>
              <a:ext uri="{FF2B5EF4-FFF2-40B4-BE49-F238E27FC236}">
                <a16:creationId xmlns:a16="http://schemas.microsoft.com/office/drawing/2014/main" id="{0C65A164-F5CD-D6BB-81B9-007592FD89A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flipH="1">
            <a:off x="819775" y="2377105"/>
            <a:ext cx="421299" cy="421299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BAB99EB9-144B-8C91-E4A7-D60473B7979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048251" y="-52037"/>
            <a:ext cx="968393" cy="968393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86E7AD6B-E0FD-76D7-73B8-42355C03CC9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5376" y="4481610"/>
            <a:ext cx="1497769" cy="1141300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5192CBF8-0BCF-8649-B3FE-767A74DB6AAF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 flipH="1">
            <a:off x="732470" y="3381344"/>
            <a:ext cx="266141" cy="237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836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449</TotalTime>
  <Words>149</Words>
  <Application>Microsoft Office PowerPoint</Application>
  <PresentationFormat>画面に合わせる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HGP創英角ﾎﾟｯﾌﾟ体</vt:lpstr>
      <vt:lpstr>メイリオ</vt:lpstr>
      <vt:lpstr>Aptos</vt:lpstr>
      <vt:lpstr>Aptos Display</vt:lpstr>
      <vt:lpstr>Arial</vt:lpstr>
      <vt:lpstr>Office テーマ</vt:lpstr>
      <vt:lpstr>骨密度測定相談会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高陽店</dc:creator>
  <cp:lastModifiedBy>高陽店</cp:lastModifiedBy>
  <cp:revision>5</cp:revision>
  <cp:lastPrinted>2025-05-15T06:00:15Z</cp:lastPrinted>
  <dcterms:created xsi:type="dcterms:W3CDTF">2025-05-08T02:56:34Z</dcterms:created>
  <dcterms:modified xsi:type="dcterms:W3CDTF">2025-05-15T06:21:18Z</dcterms:modified>
</cp:coreProperties>
</file>